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8" r:id="rId6"/>
    <p:sldId id="270" r:id="rId7"/>
    <p:sldId id="269" r:id="rId8"/>
    <p:sldId id="271" r:id="rId9"/>
    <p:sldId id="272" r:id="rId10"/>
    <p:sldId id="273" r:id="rId11"/>
  </p:sldIdLst>
  <p:sldSz cx="14630400" cy="8229600"/>
  <p:notesSz cx="8229600" cy="14630400"/>
  <p:embeddedFontLst>
    <p:embeddedFont>
      <p:font typeface="Aptos Narrow" panose="020B0004020202020204" pitchFamily="34" charset="0"/>
      <p:regular r:id="rId13"/>
      <p:bold r:id="rId14"/>
    </p:embeddedFont>
    <p:embeddedFont>
      <p:font typeface="Epilogue" panose="020B0604020202020204" charset="0"/>
      <p:regular r:id="rId15"/>
    </p:embeddedFont>
    <p:embeddedFont>
      <p:font typeface="Fraunce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707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15958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970" y="0"/>
            <a:ext cx="8248430" cy="82296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417318"/>
            <a:ext cx="10783896" cy="339888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760" cap="all" spc="36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6556227"/>
            <a:ext cx="10783896" cy="7803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16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426029" y="6181999"/>
            <a:ext cx="117870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22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 descr="Neon laser lights aligned to form a triangle">
            <a:extLst>
              <a:ext uri="{FF2B5EF4-FFF2-40B4-BE49-F238E27FC236}">
                <a16:creationId xmlns:a16="http://schemas.microsoft.com/office/drawing/2014/main" id="{87350BC2-49A7-8144-3E3D-B4849B3F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15" b="1085"/>
          <a:stretch/>
        </p:blipFill>
        <p:spPr>
          <a:xfrm>
            <a:off x="25" y="-5"/>
            <a:ext cx="14630375" cy="822960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601B66B-DBC1-9D76-0132-6916700DFDA3}"/>
              </a:ext>
            </a:extLst>
          </p:cNvPr>
          <p:cNvGraphicFramePr>
            <a:graphicFrameLocks noGrp="1"/>
          </p:cNvGraphicFramePr>
          <p:nvPr/>
        </p:nvGraphicFramePr>
        <p:xfrm>
          <a:off x="2217106" y="2569272"/>
          <a:ext cx="10196189" cy="3091056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  <a:tableStyleId>{284E427A-3D55-4303-BF80-6455036E1DE7}</a:tableStyleId>
              </a:tblPr>
              <a:tblGrid>
                <a:gridCol w="2210964">
                  <a:extLst>
                    <a:ext uri="{9D8B030D-6E8A-4147-A177-3AD203B41FA5}">
                      <a16:colId xmlns:a16="http://schemas.microsoft.com/office/drawing/2014/main" val="3335234620"/>
                    </a:ext>
                  </a:extLst>
                </a:gridCol>
                <a:gridCol w="6001798">
                  <a:extLst>
                    <a:ext uri="{9D8B030D-6E8A-4147-A177-3AD203B41FA5}">
                      <a16:colId xmlns:a16="http://schemas.microsoft.com/office/drawing/2014/main" val="1798496622"/>
                    </a:ext>
                  </a:extLst>
                </a:gridCol>
                <a:gridCol w="1983427">
                  <a:extLst>
                    <a:ext uri="{9D8B030D-6E8A-4147-A177-3AD203B41FA5}">
                      <a16:colId xmlns:a16="http://schemas.microsoft.com/office/drawing/2014/main" val="3204534199"/>
                    </a:ext>
                  </a:extLst>
                </a:gridCol>
              </a:tblGrid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ID</a:t>
                      </a:r>
                      <a:endParaRPr lang="en-US" sz="3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  <a:endParaRPr lang="en-US" sz="30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BATCH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04566"/>
                  </a:ext>
                </a:extLst>
              </a:tr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QH1115</a:t>
                      </a: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Kidus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Abebe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Haileselassie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DRB2001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730004"/>
                  </a:ext>
                </a:extLst>
              </a:tr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YJ1909</a:t>
                      </a: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Kidus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Mesfin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Mekuria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DRB2102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819903"/>
                  </a:ext>
                </a:extLst>
              </a:tr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KX4898</a:t>
                      </a: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Kidus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Yonas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Aklog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DRB2102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3532"/>
                  </a:ext>
                </a:extLst>
              </a:tr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HM8555</a:t>
                      </a: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Kirubel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Esayas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Mulugeta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DRB2102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44911"/>
                  </a:ext>
                </a:extLst>
              </a:tr>
              <a:tr h="515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XM7276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25759" marR="25759" marT="257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Leul Tewodros Agonafer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DRB2102</a:t>
                      </a:r>
                    </a:p>
                  </a:txBody>
                  <a:tcPr marL="25759" marR="25759" marT="257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2875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01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48402"/>
            <a:ext cx="9146381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 and Future Enhancements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7944" y="1570196"/>
            <a:ext cx="132345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expert system successfully diagnoses computer problems using expert knowledge, providing suggested solutions and enhancing the troubleshooting process.</a:t>
            </a:r>
            <a:endParaRPr lang="en-US" sz="155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E3CAE0-12C5-950B-4313-9C13A12E3BC4}"/>
              </a:ext>
            </a:extLst>
          </p:cNvPr>
          <p:cNvGrpSpPr/>
          <p:nvPr/>
        </p:nvGrpSpPr>
        <p:grpSpPr>
          <a:xfrm>
            <a:off x="697944" y="2432685"/>
            <a:ext cx="6467713" cy="5315783"/>
            <a:chOff x="697944" y="2432685"/>
            <a:chExt cx="6467713" cy="5315783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944" y="2432685"/>
              <a:ext cx="6467713" cy="399728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2218CA-192C-DAAA-53A1-506A56BD3505}"/>
                </a:ext>
              </a:extLst>
            </p:cNvPr>
            <p:cNvGrpSpPr/>
            <p:nvPr/>
          </p:nvGrpSpPr>
          <p:grpSpPr>
            <a:xfrm>
              <a:off x="697944" y="6679168"/>
              <a:ext cx="6467713" cy="1069300"/>
              <a:chOff x="697944" y="6679168"/>
              <a:chExt cx="6467713" cy="1069300"/>
            </a:xfrm>
          </p:grpSpPr>
          <p:sp>
            <p:nvSpPr>
              <p:cNvPr id="5" name="Text 2"/>
              <p:cNvSpPr/>
              <p:nvPr/>
            </p:nvSpPr>
            <p:spPr>
              <a:xfrm>
                <a:off x="697944" y="6679168"/>
                <a:ext cx="3629858" cy="31158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50"/>
                  </a:lnSpc>
                  <a:buNone/>
                </a:pPr>
                <a:r>
                  <a:rPr lang="en-US" sz="1950" dirty="0">
                    <a:solidFill>
                      <a:srgbClr val="EBECEF"/>
                    </a:solidFill>
                    <a:latin typeface="Fraunces" pitchFamily="34" charset="0"/>
                    <a:ea typeface="Fraunces" pitchFamily="34" charset="-122"/>
                    <a:cs typeface="Fraunces" pitchFamily="34" charset="-120"/>
                  </a:rPr>
                  <a:t>Graphical User Interface (GUI)</a:t>
                </a:r>
                <a:endParaRPr lang="en-US" sz="195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697944" y="7110293"/>
                <a:ext cx="6467713" cy="63817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1550" dirty="0">
                    <a:solidFill>
                      <a:srgbClr val="EBECEF"/>
                    </a:solidFill>
                    <a:latin typeface="Epilogue" pitchFamily="34" charset="0"/>
                    <a:ea typeface="Epilogue" pitchFamily="34" charset="-122"/>
                    <a:cs typeface="Epilogue" pitchFamily="34" charset="-120"/>
                  </a:rPr>
                  <a:t>Implementing a graphical user interface would enhance user interaction, providing a more intuitive and engaging experience.</a:t>
                </a:r>
                <a:endParaRPr lang="en-US" sz="1550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0C1D50-68FE-1601-DA80-C74BFF7F3CC1}"/>
              </a:ext>
            </a:extLst>
          </p:cNvPr>
          <p:cNvGrpSpPr/>
          <p:nvPr/>
        </p:nvGrpSpPr>
        <p:grpSpPr>
          <a:xfrm>
            <a:off x="7464743" y="2432685"/>
            <a:ext cx="6467713" cy="5634871"/>
            <a:chOff x="7464743" y="2432685"/>
            <a:chExt cx="6467713" cy="5634871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4743" y="2432685"/>
              <a:ext cx="6467713" cy="399728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7464743" y="6679168"/>
              <a:ext cx="3939302" cy="31158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Advanced Reasoning Capabilities</a:t>
              </a:r>
              <a:endParaRPr lang="en-US" sz="19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7464743" y="7110293"/>
              <a:ext cx="6467713" cy="9572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15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Further development could incorporate more complex reasoning capabilities, enhancing the system's ability to handle complex computer issues.</a:t>
              </a:r>
              <a:endParaRPr lang="en-US" sz="15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6588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62998A5-E679-171E-2A03-80ED99C1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700C5451-C5D3-2003-0C4A-152E847FEF0A}"/>
              </a:ext>
            </a:extLst>
          </p:cNvPr>
          <p:cNvSpPr/>
          <p:nvPr/>
        </p:nvSpPr>
        <p:spPr>
          <a:xfrm>
            <a:off x="787479" y="1285280"/>
            <a:ext cx="7569041" cy="3881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Advanced Computer Problem Diagnosis Expert System</a:t>
            </a:r>
            <a:endParaRPr lang="en-US" sz="61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17CDF5D-B326-866D-85F8-4DCC1F7EEBC8}"/>
              </a:ext>
            </a:extLst>
          </p:cNvPr>
          <p:cNvSpPr/>
          <p:nvPr/>
        </p:nvSpPr>
        <p:spPr>
          <a:xfrm>
            <a:off x="787479" y="5504140"/>
            <a:ext cx="7569041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an expert system designed to diagnose computer problems based on user-provided symptoms. It leverages the power of knowledge representation and reasoning to provide effective troubleshooting solutions.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0539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156" y="570667"/>
            <a:ext cx="5084564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198156" y="1511260"/>
            <a:ext cx="7720489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expert system aims to automate computer problem diagnosis by collecting symptoms, identifying causes, and suggesting solutions based on confidence levels.</a:t>
            </a:r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BE3A2B-D1F7-EF33-0F88-748335951780}"/>
              </a:ext>
            </a:extLst>
          </p:cNvPr>
          <p:cNvGrpSpPr/>
          <p:nvPr/>
        </p:nvGrpSpPr>
        <p:grpSpPr>
          <a:xfrm>
            <a:off x="6198156" y="2715816"/>
            <a:ext cx="7720489" cy="1512094"/>
            <a:chOff x="6198156" y="2715816"/>
            <a:chExt cx="7720489" cy="1512094"/>
          </a:xfrm>
        </p:grpSpPr>
        <p:sp>
          <p:nvSpPr>
            <p:cNvPr id="5" name="Shape 2"/>
            <p:cNvSpPr/>
            <p:nvPr/>
          </p:nvSpPr>
          <p:spPr>
            <a:xfrm>
              <a:off x="6198156" y="2715816"/>
              <a:ext cx="7720489" cy="1512094"/>
            </a:xfrm>
            <a:prstGeom prst="roundRect">
              <a:avLst>
                <a:gd name="adj" fmla="val 5649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6409134" y="2926794"/>
              <a:ext cx="2857500" cy="3176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User-Friendly Interface</a:t>
              </a:r>
              <a:endParaRPr lang="en-US" sz="20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409134" y="3366373"/>
              <a:ext cx="7298531" cy="650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The system utilizes a simple and intuitive interface, allowing users to easily input their symptoms and receive tailored solutions.</a:t>
              </a:r>
              <a:endParaRPr lang="en-US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A8FF70-8D00-3E6E-8C93-07D3D5317164}"/>
              </a:ext>
            </a:extLst>
          </p:cNvPr>
          <p:cNvGrpSpPr/>
          <p:nvPr/>
        </p:nvGrpSpPr>
        <p:grpSpPr>
          <a:xfrm>
            <a:off x="6198156" y="4431268"/>
            <a:ext cx="7720489" cy="1512094"/>
            <a:chOff x="6198156" y="4431268"/>
            <a:chExt cx="7720489" cy="1512094"/>
          </a:xfrm>
        </p:grpSpPr>
        <p:sp>
          <p:nvSpPr>
            <p:cNvPr id="8" name="Shape 5"/>
            <p:cNvSpPr/>
            <p:nvPr/>
          </p:nvSpPr>
          <p:spPr>
            <a:xfrm>
              <a:off x="6198156" y="4431268"/>
              <a:ext cx="7720489" cy="1512094"/>
            </a:xfrm>
            <a:prstGeom prst="roundRect">
              <a:avLst>
                <a:gd name="adj" fmla="val 5649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6409134" y="4642247"/>
              <a:ext cx="3446740" cy="3176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Knowledge-Based Approach</a:t>
              </a:r>
              <a:endParaRPr lang="en-US" sz="20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6409134" y="5081826"/>
              <a:ext cx="7298531" cy="650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The system's knowledge base stores a comprehensive set of symptoms, causes, and solutions, enabling it to provide accurate diagnoses.</a:t>
              </a:r>
              <a:endParaRPr lang="en-US" sz="16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D68578-A10F-85F9-E24E-9F843436C1A7}"/>
              </a:ext>
            </a:extLst>
          </p:cNvPr>
          <p:cNvGrpSpPr/>
          <p:nvPr/>
        </p:nvGrpSpPr>
        <p:grpSpPr>
          <a:xfrm>
            <a:off x="6198156" y="6146721"/>
            <a:ext cx="7720489" cy="1512094"/>
            <a:chOff x="6198156" y="6146721"/>
            <a:chExt cx="7720489" cy="1512094"/>
          </a:xfrm>
        </p:grpSpPr>
        <p:sp>
          <p:nvSpPr>
            <p:cNvPr id="11" name="Shape 8"/>
            <p:cNvSpPr/>
            <p:nvPr/>
          </p:nvSpPr>
          <p:spPr>
            <a:xfrm>
              <a:off x="6198156" y="6146721"/>
              <a:ext cx="7720489" cy="1512094"/>
            </a:xfrm>
            <a:prstGeom prst="roundRect">
              <a:avLst>
                <a:gd name="adj" fmla="val 5649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/>
            <p:cNvSpPr/>
            <p:nvPr/>
          </p:nvSpPr>
          <p:spPr>
            <a:xfrm>
              <a:off x="6409134" y="6357699"/>
              <a:ext cx="2542222" cy="3176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Dynamic Learning</a:t>
              </a:r>
              <a:endParaRPr lang="en-US" sz="20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409134" y="6797278"/>
              <a:ext cx="7298531" cy="6505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The system can learn from user interactions, expanding its knowledge and improving its diagnostic capabilities over time.</a:t>
              </a:r>
              <a:endParaRPr lang="en-US" sz="160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39531B9-7ADD-7246-8E8D-FC3A48D414C0}"/>
              </a:ext>
            </a:extLst>
          </p:cNvPr>
          <p:cNvSpPr/>
          <p:nvPr/>
        </p:nvSpPr>
        <p:spPr>
          <a:xfrm>
            <a:off x="12812358" y="7734748"/>
            <a:ext cx="1818042" cy="494852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71CCA7-D591-06E1-40FE-300C4E7535BA}"/>
              </a:ext>
            </a:extLst>
          </p:cNvPr>
          <p:cNvSpPr/>
          <p:nvPr/>
        </p:nvSpPr>
        <p:spPr>
          <a:xfrm>
            <a:off x="864037" y="1024057"/>
            <a:ext cx="71381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User Interface Overview</a:t>
            </a:r>
            <a:endParaRPr lang="en-US" sz="4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69BF25C-B744-77F8-35A0-A6613D8FC57C}"/>
              </a:ext>
            </a:extLst>
          </p:cNvPr>
          <p:cNvSpPr/>
          <p:nvPr/>
        </p:nvSpPr>
        <p:spPr>
          <a:xfrm>
            <a:off x="864037" y="228933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user interface provides a user-friendly way to interact with the expert system. The system utilizes Prolog, a logic programming language, for its implementation.</a:t>
            </a:r>
            <a:endParaRPr lang="en-US" sz="19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C255D15-CCB8-1927-EB79-623F9C7F9833}"/>
              </a:ext>
            </a:extLst>
          </p:cNvPr>
          <p:cNvSpPr/>
          <p:nvPr/>
        </p:nvSpPr>
        <p:spPr>
          <a:xfrm>
            <a:off x="864037" y="36039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start\_diagnosis/0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390EA8F-5892-992F-15C7-E1B01146D1E1}"/>
              </a:ext>
            </a:extLst>
          </p:cNvPr>
          <p:cNvSpPr/>
          <p:nvPr/>
        </p:nvSpPr>
        <p:spPr>
          <a:xfrm>
            <a:off x="864037" y="4236482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predicate initiates the diagnosis process, guiding the user through a series of questions.</a:t>
            </a:r>
            <a:endParaRPr lang="en-US" sz="1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7328D45-DDE8-DCA0-6475-C2CA70943D57}"/>
              </a:ext>
            </a:extLst>
          </p:cNvPr>
          <p:cNvSpPr/>
          <p:nvPr/>
        </p:nvSpPr>
        <p:spPr>
          <a:xfrm>
            <a:off x="5372695" y="36039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ask\_symptom/2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585DEE0-CDA2-FE0F-3F54-AF7AECFF9EB2}"/>
              </a:ext>
            </a:extLst>
          </p:cNvPr>
          <p:cNvSpPr/>
          <p:nvPr/>
        </p:nvSpPr>
        <p:spPr>
          <a:xfrm>
            <a:off x="5372695" y="4236482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predicate presents a symptom to the user and prompts for their response, collecting information about the issue.</a:t>
            </a:r>
            <a:endParaRPr lang="en-US" sz="19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F8CC2CC-34C8-292B-B221-3E213A7E51BB}"/>
              </a:ext>
            </a:extLst>
          </p:cNvPr>
          <p:cNvSpPr/>
          <p:nvPr/>
        </p:nvSpPr>
        <p:spPr>
          <a:xfrm>
            <a:off x="9881354" y="3603903"/>
            <a:ext cx="3898821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learn\_symptom/0, learn\_cause/0, learn\_solution/0</a:t>
            </a:r>
            <a:endParaRPr lang="en-US" sz="2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CD07319-4071-4EDB-0048-2027ABF13A7F}"/>
              </a:ext>
            </a:extLst>
          </p:cNvPr>
          <p:cNvSpPr/>
          <p:nvPr/>
        </p:nvSpPr>
        <p:spPr>
          <a:xfrm>
            <a:off x="9881354" y="5008007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These predicates enable users to expand the knowledge base by teaching the system new symptoms, causes, and solutions.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69833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108" y="642580"/>
            <a:ext cx="6834545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Knowledge Base Components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108" y="1537216"/>
            <a:ext cx="13276183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knowledge base is the core of the expert system, holding the static data used for diagnosis. It is organized into key components, each representing a different aspect of computer problem diagnosis.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7108" y="2373987"/>
            <a:ext cx="13276183" cy="5213033"/>
          </a:xfrm>
          <a:prstGeom prst="roundRect">
            <a:avLst>
              <a:gd name="adj" fmla="val 15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4728" y="2381607"/>
            <a:ext cx="13259514" cy="556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79515" y="2505194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Component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302687" y="2505194"/>
            <a:ext cx="402502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Description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722048" y="2505194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4728" y="2938343"/>
            <a:ext cx="13259514" cy="8662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79515" y="3061930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Symptoms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302687" y="3061930"/>
            <a:ext cx="402502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Defined by symptom/1, representing user-observable issues.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22048" y="3061930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symptom(slow\_performance)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4728" y="3804642"/>
            <a:ext cx="13259514" cy="8662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79515" y="3928229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Causes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302687" y="3928229"/>
            <a:ext cx="402502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Defined by cause/1, representing potential underlying causes of symptoms.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22048" y="3928229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cause(overheating)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4728" y="4670941"/>
            <a:ext cx="13259514" cy="8662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79515" y="4794528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Relationships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02687" y="4794528"/>
            <a:ext cx="402502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Defined by symptom\_cause/2, linking symptoms to potential causes.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722048" y="4794528"/>
            <a:ext cx="402883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symptom\_cause(slow\_performance, overheating)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84728" y="5537240"/>
            <a:ext cx="13259514" cy="11758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79515" y="5660827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Confidence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302687" y="5660827"/>
            <a:ext cx="4025027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Defined by confidence/2, representing the confidence level associated with a cause given a symptom.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722048" y="5660827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confidence(slow\_performance, 0.8)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84728" y="6713101"/>
            <a:ext cx="13259514" cy="8662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79515" y="6836688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Solutions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302687" y="6836688"/>
            <a:ext cx="4025027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Defined by solution/2, mapping causes to potential solutions.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722048" y="6836688"/>
            <a:ext cx="402883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solution(overheating, 'Clean your CPU fan')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77518161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479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2987516"/>
            <a:ext cx="4895850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Inference Engine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324" y="3893225"/>
            <a:ext cx="1325975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inference engine is the logic behind the diagnosis process, using knowledge from the knowledge base to match symptoms to potential causes and adjust confidence levels.</a:t>
            </a:r>
            <a:endParaRPr lang="en-US" sz="1500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0FC29F9A-6E5F-8FCA-B658-F87420EEDFC0}"/>
              </a:ext>
            </a:extLst>
          </p:cNvPr>
          <p:cNvSpPr/>
          <p:nvPr/>
        </p:nvSpPr>
        <p:spPr>
          <a:xfrm>
            <a:off x="1564958" y="4937699"/>
            <a:ext cx="2660452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2F0A40D3-229F-CEE3-96A7-11F58FBE74D3}"/>
              </a:ext>
            </a:extLst>
          </p:cNvPr>
          <p:cNvSpPr/>
          <p:nvPr/>
        </p:nvSpPr>
        <p:spPr>
          <a:xfrm>
            <a:off x="6093415" y="4917042"/>
            <a:ext cx="2660452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6235317E-2CF1-BD7E-2295-2102B58B6841}"/>
              </a:ext>
            </a:extLst>
          </p:cNvPr>
          <p:cNvSpPr/>
          <p:nvPr/>
        </p:nvSpPr>
        <p:spPr>
          <a:xfrm>
            <a:off x="1280909" y="4917040"/>
            <a:ext cx="3228550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72E3C484-21E4-9933-D002-16428DB87939}"/>
              </a:ext>
            </a:extLst>
          </p:cNvPr>
          <p:cNvSpPr/>
          <p:nvPr/>
        </p:nvSpPr>
        <p:spPr>
          <a:xfrm>
            <a:off x="10513372" y="4917041"/>
            <a:ext cx="2660452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4" y="4740235"/>
            <a:ext cx="4419838" cy="7833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1063" y="5817275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Matching Symptoms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81063" y="6240661"/>
            <a:ext cx="4028361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inference engine uses rules to match user-provided symptoms to potential causes stored in the knowledge base.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162" y="4740235"/>
            <a:ext cx="4419957" cy="7833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00901" y="5817275"/>
            <a:ext cx="271272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Calculating Confidence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5300901" y="6240661"/>
            <a:ext cx="4028480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calculates the confidence level of each potential cause based on its relationship to the symptoms and the existing confidence values.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119" y="4740235"/>
            <a:ext cx="4419957" cy="7833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0858" y="5817275"/>
            <a:ext cx="245947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Updating Confidence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9720858" y="6240661"/>
            <a:ext cx="4028480" cy="1253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confidence levels are further adjusted based on user feedback, refining the diagnosis process and improving accuracy.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700897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87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536" y="2967038"/>
            <a:ext cx="10306407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Knowledge Acquisition and Learning Module 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8536" y="3850362"/>
            <a:ext cx="1329332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expert system utilizes a knowledge acquisition and learning module to dynamically acquire new knowledge through user interactions.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8536" y="4585454"/>
            <a:ext cx="429697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17602" y="4657011"/>
            <a:ext cx="13144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289209" y="4585454"/>
            <a:ext cx="286214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Learning New Symptoms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289209" y="4998363"/>
            <a:ext cx="593050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can teach the system new symptoms by inputting them through the user interface, expanding its knowledge base.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688" y="4585454"/>
            <a:ext cx="429697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38680" y="4657011"/>
            <a:ext cx="17371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8031361" y="4585454"/>
            <a:ext cx="2440662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Learning New Causes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031361" y="4998363"/>
            <a:ext cx="5930503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can also learn new causes for existing symptoms, enhancing its ability to diagnose a wider range of computer problems.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8536" y="6320671"/>
            <a:ext cx="429697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04267" y="6392228"/>
            <a:ext cx="158234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289209" y="6320671"/>
            <a:ext cx="27152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Learning New Solutions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89209" y="6733580"/>
            <a:ext cx="593050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can teach the system new solutions for known causes, providing a comprehensive set of troubleshooting options.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0688" y="6320671"/>
            <a:ext cx="429697" cy="429697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37847" y="6392228"/>
            <a:ext cx="175260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4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31361" y="6320671"/>
            <a:ext cx="348615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Linking Symptoms and Causes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031361" y="6733580"/>
            <a:ext cx="5930503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allows users to link new symptoms to existing causes, building relationships between observed issues and their underlying reasons.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802C0-F82A-5950-9D0C-7134AB4B78B9}"/>
              </a:ext>
            </a:extLst>
          </p:cNvPr>
          <p:cNvSpPr/>
          <p:nvPr/>
        </p:nvSpPr>
        <p:spPr>
          <a:xfrm>
            <a:off x="12812358" y="7734748"/>
            <a:ext cx="1818042" cy="494852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69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77" y="481251"/>
            <a:ext cx="4375904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Explanation Module 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2577" y="1290638"/>
            <a:ext cx="79188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expert system includes an explanation module to provide a clear understanding of the diagnostic process and the rationale behind recommended solutions.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7" y="2047518"/>
            <a:ext cx="437555" cy="4375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577" y="2660094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Validation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2577" y="3038594"/>
            <a:ext cx="79188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explanation module validates the proposed solutions, ensuring they are appropriate for the identified cause.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77" y="4123730"/>
            <a:ext cx="437555" cy="4375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577" y="4736306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Confirmation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12577" y="5114806"/>
            <a:ext cx="79188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prompts the user for confirmation after applying the solution, verifying its effectiveness in resolving the problem.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77" y="6199942"/>
            <a:ext cx="437555" cy="43755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577" y="6812518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Presentation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12577" y="7191018"/>
            <a:ext cx="79188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presents a detailed explanation of the diagnosis and its reasoning, providing insight into the decision-making process.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05585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845" y="825222"/>
            <a:ext cx="5028605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View Knowledge Base 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4845" y="1703784"/>
            <a:ext cx="7814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allows users to view the knowledge base, providing transparency into its stored information and enabling them to understand its reasoning capabilities.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38332" y="2525435"/>
            <a:ext cx="22860" cy="4878943"/>
          </a:xfrm>
          <a:prstGeom prst="roundRect">
            <a:avLst>
              <a:gd name="adj" fmla="val 349029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4C04AD-02E5-7A44-9295-F9C5D9E4A4EA}"/>
              </a:ext>
            </a:extLst>
          </p:cNvPr>
          <p:cNvGrpSpPr/>
          <p:nvPr/>
        </p:nvGrpSpPr>
        <p:grpSpPr>
          <a:xfrm>
            <a:off x="736044" y="2715339"/>
            <a:ext cx="7743111" cy="1018580"/>
            <a:chOff x="736044" y="2715339"/>
            <a:chExt cx="7743111" cy="1018580"/>
          </a:xfrm>
        </p:grpSpPr>
        <p:sp>
          <p:nvSpPr>
            <p:cNvPr id="6" name="Shape 3"/>
            <p:cNvSpPr/>
            <p:nvPr/>
          </p:nvSpPr>
          <p:spPr>
            <a:xfrm>
              <a:off x="1140619" y="2941439"/>
              <a:ext cx="664845" cy="22860"/>
            </a:xfrm>
            <a:prstGeom prst="roundRect">
              <a:avLst>
                <a:gd name="adj" fmla="val 349029"/>
              </a:avLst>
            </a:prstGeom>
            <a:solidFill>
              <a:srgbClr val="414A7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4"/>
            <p:cNvSpPr/>
            <p:nvPr/>
          </p:nvSpPr>
          <p:spPr>
            <a:xfrm>
              <a:off x="736044" y="2739152"/>
              <a:ext cx="427434" cy="427434"/>
            </a:xfrm>
            <a:prstGeom prst="roundRect">
              <a:avLst>
                <a:gd name="adj" fmla="val 18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884396" y="2810351"/>
              <a:ext cx="130612" cy="284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1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994535" y="2715339"/>
              <a:ext cx="2374583" cy="2967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Listing Symptoms</a:t>
              </a:r>
              <a:endParaRPr lang="en-US" sz="18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994535" y="3125986"/>
              <a:ext cx="6484620" cy="607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Users can view all the known symptoms, gaining insight into the range of issues the system can diagnose.</a:t>
              </a:r>
              <a:endParaRPr lang="en-US" sz="14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15990F-0900-FCD2-838D-049C38564692}"/>
              </a:ext>
            </a:extLst>
          </p:cNvPr>
          <p:cNvGrpSpPr/>
          <p:nvPr/>
        </p:nvGrpSpPr>
        <p:grpSpPr>
          <a:xfrm>
            <a:off x="736044" y="4303633"/>
            <a:ext cx="7743111" cy="1018580"/>
            <a:chOff x="736044" y="4303633"/>
            <a:chExt cx="7743111" cy="1018580"/>
          </a:xfrm>
        </p:grpSpPr>
        <p:sp>
          <p:nvSpPr>
            <p:cNvPr id="11" name="Shape 8"/>
            <p:cNvSpPr/>
            <p:nvPr/>
          </p:nvSpPr>
          <p:spPr>
            <a:xfrm>
              <a:off x="1140619" y="4529733"/>
              <a:ext cx="664845" cy="22860"/>
            </a:xfrm>
            <a:prstGeom prst="roundRect">
              <a:avLst>
                <a:gd name="adj" fmla="val 349029"/>
              </a:avLst>
            </a:prstGeom>
            <a:solidFill>
              <a:srgbClr val="414A7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736044" y="4327446"/>
              <a:ext cx="427434" cy="427434"/>
            </a:xfrm>
            <a:prstGeom prst="roundRect">
              <a:avLst>
                <a:gd name="adj" fmla="val 18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10"/>
            <p:cNvSpPr/>
            <p:nvPr/>
          </p:nvSpPr>
          <p:spPr>
            <a:xfrm>
              <a:off x="863441" y="4398645"/>
              <a:ext cx="172641" cy="284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2</a:t>
              </a:r>
              <a:endParaRPr lang="en-US" sz="2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994535" y="4303633"/>
              <a:ext cx="2374583" cy="2967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Listing Causes</a:t>
              </a:r>
              <a:endParaRPr lang="en-US" sz="185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994535" y="4714280"/>
              <a:ext cx="6484620" cy="6079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The system allows users to view all the known causes for computer problems, revealing its underlying knowledge of potential issues.</a:t>
              </a:r>
              <a:endParaRPr lang="en-US" sz="14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DC3667-B009-F8B3-FB42-2832C4D805B9}"/>
              </a:ext>
            </a:extLst>
          </p:cNvPr>
          <p:cNvGrpSpPr/>
          <p:nvPr/>
        </p:nvGrpSpPr>
        <p:grpSpPr>
          <a:xfrm>
            <a:off x="736044" y="5891927"/>
            <a:ext cx="7743111" cy="1322546"/>
            <a:chOff x="736044" y="5891927"/>
            <a:chExt cx="7743111" cy="1322546"/>
          </a:xfrm>
        </p:grpSpPr>
        <p:sp>
          <p:nvSpPr>
            <p:cNvPr id="16" name="Shape 13"/>
            <p:cNvSpPr/>
            <p:nvPr/>
          </p:nvSpPr>
          <p:spPr>
            <a:xfrm>
              <a:off x="1140619" y="6118027"/>
              <a:ext cx="664845" cy="22860"/>
            </a:xfrm>
            <a:prstGeom prst="roundRect">
              <a:avLst>
                <a:gd name="adj" fmla="val 349029"/>
              </a:avLst>
            </a:prstGeom>
            <a:solidFill>
              <a:srgbClr val="414A7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Shape 14"/>
            <p:cNvSpPr/>
            <p:nvPr/>
          </p:nvSpPr>
          <p:spPr>
            <a:xfrm>
              <a:off x="736044" y="5915739"/>
              <a:ext cx="427434" cy="427434"/>
            </a:xfrm>
            <a:prstGeom prst="roundRect">
              <a:avLst>
                <a:gd name="adj" fmla="val 18667"/>
              </a:avLst>
            </a:prstGeom>
            <a:solidFill>
              <a:srgbClr val="283157"/>
            </a:solidFill>
            <a:ln w="762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5"/>
            <p:cNvSpPr/>
            <p:nvPr/>
          </p:nvSpPr>
          <p:spPr>
            <a:xfrm>
              <a:off x="871061" y="5986939"/>
              <a:ext cx="157282" cy="2849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220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3</a:t>
              </a:r>
              <a:endParaRPr lang="en-US" sz="22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994535" y="5891927"/>
              <a:ext cx="2374583" cy="2967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dirty="0">
                  <a:solidFill>
                    <a:srgbClr val="EBECEF"/>
                  </a:solidFill>
                  <a:latin typeface="Fraunces" pitchFamily="34" charset="0"/>
                  <a:ea typeface="Fraunces" pitchFamily="34" charset="-122"/>
                  <a:cs typeface="Fraunces" pitchFamily="34" charset="-120"/>
                </a:rPr>
                <a:t>Listing Solutions</a:t>
              </a:r>
              <a:endParaRPr lang="en-US" sz="185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1994535" y="6302573"/>
              <a:ext cx="6484620" cy="911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4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Users can access the knowledge base to view the available solutions for different causes, gaining a comprehensive understanding of troubleshooting options.</a:t>
              </a:r>
              <a:endParaRPr lang="en-US" sz="145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57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903</Words>
  <Application>Microsoft Office PowerPoint</Application>
  <PresentationFormat>Custom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Aptos Narrow</vt:lpstr>
      <vt:lpstr>Fraunces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leul tewodros</cp:lastModifiedBy>
  <cp:revision>3</cp:revision>
  <dcterms:created xsi:type="dcterms:W3CDTF">2024-09-01T13:35:35Z</dcterms:created>
  <dcterms:modified xsi:type="dcterms:W3CDTF">2024-09-01T15:01:35Z</dcterms:modified>
</cp:coreProperties>
</file>